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49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614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682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6663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4344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 med citat og na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4975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dt eller fal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1006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066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497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66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574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700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53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269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334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188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08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222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0" r:id="rId1"/>
    <p:sldLayoutId id="2147483951" r:id="rId2"/>
    <p:sldLayoutId id="2147483952" r:id="rId3"/>
    <p:sldLayoutId id="2147483953" r:id="rId4"/>
    <p:sldLayoutId id="2147483954" r:id="rId5"/>
    <p:sldLayoutId id="2147483955" r:id="rId6"/>
    <p:sldLayoutId id="2147483956" r:id="rId7"/>
    <p:sldLayoutId id="2147483957" r:id="rId8"/>
    <p:sldLayoutId id="2147483958" r:id="rId9"/>
    <p:sldLayoutId id="2147483959" r:id="rId10"/>
    <p:sldLayoutId id="2147483960" r:id="rId11"/>
    <p:sldLayoutId id="2147483961" r:id="rId12"/>
    <p:sldLayoutId id="2147483962" r:id="rId13"/>
    <p:sldLayoutId id="2147483963" r:id="rId14"/>
    <p:sldLayoutId id="2147483964" r:id="rId15"/>
    <p:sldLayoutId id="214748396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51012" y="518984"/>
            <a:ext cx="8689976" cy="3146853"/>
          </a:xfrm>
          <a:solidFill>
            <a:srgbClr val="FFFF00"/>
          </a:solidFill>
        </p:spPr>
        <p:txBody>
          <a:bodyPr anchor="ctr">
            <a:normAutofit/>
          </a:bodyPr>
          <a:lstStyle/>
          <a:p>
            <a:pPr algn="ctr"/>
            <a:r>
              <a:rPr lang="da-DK" sz="4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FORÆLDREMØDE </a:t>
            </a:r>
            <a:br>
              <a:rPr lang="da-DK" sz="4800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da-DK" sz="4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MELLEMTRIN 4. -  6. KL</a:t>
            </a:r>
            <a:endParaRPr lang="da-DK" sz="48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751012" y="4069492"/>
            <a:ext cx="8689976" cy="1746422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endParaRPr lang="da-DK" sz="1400" cap="none" dirty="0" smtClean="0">
              <a:solidFill>
                <a:schemeClr val="bg1"/>
              </a:solidFill>
              <a:latin typeface="Georgia" panose="02040502050405020303" pitchFamily="18" charset="0"/>
              <a:cs typeface="Aharoni" panose="02010803020104030203" pitchFamily="2" charset="-79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Velkomst og orientering om skolens udvikling ved Peter Hansen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Indlæg fra bestyrelsesmedlem , Sara Schnoor.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Solhvervs </a:t>
            </a:r>
            <a:r>
              <a:rPr lang="da-DK" sz="1400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6 værdiord: Hvad betyder de på mellemtrinnet? 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da-DK" sz="1400" cap="none" dirty="0" smtClean="0">
              <a:solidFill>
                <a:schemeClr val="bg1"/>
              </a:solidFill>
              <a:latin typeface="Georgia" panose="02040502050405020303" pitchFamily="18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9560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51012" y="518985"/>
            <a:ext cx="8689976" cy="2018270"/>
          </a:xfrm>
          <a:solidFill>
            <a:srgbClr val="FFFF00"/>
          </a:solidFill>
        </p:spPr>
        <p:txBody>
          <a:bodyPr anchor="ctr">
            <a:normAutofit/>
          </a:bodyPr>
          <a:lstStyle/>
          <a:p>
            <a:pPr algn="ctr"/>
            <a:r>
              <a:rPr lang="da-DK" dirty="0" smtClean="0">
                <a:solidFill>
                  <a:schemeClr val="tx1"/>
                </a:solidFill>
                <a:latin typeface="Georgia" panose="02040502050405020303" pitchFamily="18" charset="0"/>
              </a:rPr>
              <a:t>ANSVAR</a:t>
            </a:r>
            <a:r>
              <a:rPr lang="da-DK" sz="2400" dirty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da-DK" sz="24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da-DK" sz="2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Hvad betyder det på mellemtrinnet?</a:t>
            </a:r>
            <a:endParaRPr lang="da-DK" sz="22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751012" y="2603158"/>
            <a:ext cx="8689976" cy="3212756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endParaRPr lang="da-DK" sz="1400" cap="none" dirty="0" smtClean="0">
              <a:solidFill>
                <a:schemeClr val="bg1"/>
              </a:solidFill>
              <a:latin typeface="Georgia" panose="02040502050405020303" pitchFamily="18" charset="0"/>
              <a:cs typeface="Aharoni" panose="02010803020104030203" pitchFamily="2" charset="-79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cap="none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Lærerne har ansvar for at undervisningen lever op til undervisningsministeriets  ”Fælles mål”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Lærerne skal fungere som rollemodel</a:t>
            </a:r>
            <a:endParaRPr lang="da-DK" sz="1400" cap="none" dirty="0" smtClean="0">
              <a:solidFill>
                <a:schemeClr val="bg1"/>
              </a:solidFill>
              <a:latin typeface="Georgia" panose="02040502050405020303" pitchFamily="18" charset="0"/>
              <a:cs typeface="Aharoni" panose="02010803020104030203" pitchFamily="2" charset="-79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cap="none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Lærerne har ansvar for at skabe et godt og trygt undervisningsmiljø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cap="none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Eleverne laver lektier, møder velforberedte og veludhvilede.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cap="none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Eleverne har husket bøger, der er pakket ind, penalhus, idrætstøj og –sko og madpakke.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cap="none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Forældre følger lektier på intra sammen med deres barn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cap="none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Forældre bakker op om skolens arrangementer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da-DK" sz="1400" cap="none" dirty="0">
              <a:solidFill>
                <a:schemeClr val="bg1"/>
              </a:solidFill>
              <a:latin typeface="Georgia" panose="02040502050405020303" pitchFamily="18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5545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51012" y="518985"/>
            <a:ext cx="8689976" cy="2018270"/>
          </a:xfrm>
          <a:solidFill>
            <a:srgbClr val="FFFF00"/>
          </a:solidFill>
        </p:spPr>
        <p:txBody>
          <a:bodyPr anchor="ctr">
            <a:normAutofit/>
          </a:bodyPr>
          <a:lstStyle/>
          <a:p>
            <a:pPr algn="ctr"/>
            <a:r>
              <a:rPr lang="da-DK" dirty="0" smtClean="0">
                <a:solidFill>
                  <a:schemeClr val="tx1"/>
                </a:solidFill>
                <a:latin typeface="Georgia" panose="02040502050405020303" pitchFamily="18" charset="0"/>
              </a:rPr>
              <a:t>FAGLIGHED</a:t>
            </a:r>
            <a:br>
              <a:rPr lang="da-DK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da-DK" sz="2200" dirty="0">
                <a:solidFill>
                  <a:schemeClr val="tx1"/>
                </a:solidFill>
                <a:latin typeface="Georgia" panose="02040502050405020303" pitchFamily="18" charset="0"/>
              </a:rPr>
              <a:t>Hvad betyder det på mellemtrinnet?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751012" y="2620382"/>
            <a:ext cx="8689976" cy="3212756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endParaRPr lang="da-DK" sz="1400" cap="none" dirty="0" smtClean="0">
              <a:solidFill>
                <a:schemeClr val="bg1"/>
              </a:solidFill>
              <a:latin typeface="Georgia" panose="02040502050405020303" pitchFamily="18" charset="0"/>
              <a:cs typeface="Aharoni" panose="02010803020104030203" pitchFamily="2" charset="-79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Eleverne skal udvikle deres viden og kompetencer ud fra den enkeltes forudsætninger bedst muligt.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cap="none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Eleverne skal tro på egne evner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Forældre bakker op om lektier. De skal ikke jappes igennem i et frikvarter eller i bussen om morgenen.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cap="none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Lærerne tilstræber at skabe ro og tid til, at eleverne kan sætte sig grundigt ind i et emne. 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Eleverne skal tage faglige udfordringer op og bruge den nødvendige tid til fordybelse.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cap="none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Fordybelse er en konstant udvikling af elevernes faglighed.</a:t>
            </a:r>
          </a:p>
          <a:p>
            <a:pPr algn="l"/>
            <a:endParaRPr lang="da-DK" sz="1400" cap="none" dirty="0">
              <a:solidFill>
                <a:schemeClr val="bg1"/>
              </a:solidFill>
              <a:latin typeface="Georgia" panose="02040502050405020303" pitchFamily="18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12514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51012" y="518985"/>
            <a:ext cx="8689976" cy="2018270"/>
          </a:xfrm>
          <a:solidFill>
            <a:srgbClr val="FFFF00"/>
          </a:solidFill>
        </p:spPr>
        <p:txBody>
          <a:bodyPr anchor="ctr">
            <a:normAutofit/>
          </a:bodyPr>
          <a:lstStyle/>
          <a:p>
            <a:pPr algn="ctr"/>
            <a:r>
              <a:rPr lang="da-DK" dirty="0" smtClean="0">
                <a:solidFill>
                  <a:schemeClr val="tx1"/>
                </a:solidFill>
                <a:latin typeface="Georgia" panose="02040502050405020303" pitchFamily="18" charset="0"/>
              </a:rPr>
              <a:t>FÆLLESSKAB</a:t>
            </a:r>
            <a:br>
              <a:rPr lang="da-DK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da-DK" sz="2200" dirty="0">
                <a:solidFill>
                  <a:schemeClr val="tx1"/>
                </a:solidFill>
                <a:latin typeface="Georgia" panose="02040502050405020303" pitchFamily="18" charset="0"/>
              </a:rPr>
              <a:t>Hvad betyder det på mellemtrinnet?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751012" y="2603158"/>
            <a:ext cx="8689976" cy="3212756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endParaRPr lang="da-DK" sz="1400" cap="none" dirty="0" smtClean="0">
              <a:solidFill>
                <a:schemeClr val="bg1"/>
              </a:solidFill>
              <a:latin typeface="Georgia" panose="02040502050405020303" pitchFamily="18" charset="0"/>
              <a:cs typeface="Aharoni" panose="02010803020104030203" pitchFamily="2" charset="-79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cap="none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En del af fællesskabet på Solhverv er morgensang, lejrskoler, forårskoncert, Open by Night, julefest, skolepatrulje, legepatrulje, skolefodbold, værdiuge, </a:t>
            </a:r>
            <a:r>
              <a:rPr lang="da-DK" sz="1400" cap="none" dirty="0" err="1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trimdag</a:t>
            </a:r>
            <a:r>
              <a:rPr lang="da-DK" sz="1400" cap="none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m. m.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Vi accepterer hinandens forskellighed.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cap="none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Eleverne bidrager aktivt til et godt miljø i klassen og på tværs af klasserne.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Ved fødselsdage inviteres enten alle drengene eller alle pigerne eller begge grupper.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cap="none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Forældrerådet laver sociale arrangementer, som styrker fællesskabet.</a:t>
            </a:r>
            <a:endParaRPr lang="da-DK" sz="1400" cap="none" dirty="0">
              <a:solidFill>
                <a:schemeClr val="bg1"/>
              </a:solidFill>
              <a:latin typeface="Georgia" panose="02040502050405020303" pitchFamily="18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75269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51012" y="518985"/>
            <a:ext cx="8689976" cy="2018270"/>
          </a:xfrm>
          <a:solidFill>
            <a:srgbClr val="FFFF00"/>
          </a:solidFill>
        </p:spPr>
        <p:txBody>
          <a:bodyPr anchor="ctr">
            <a:normAutofit/>
          </a:bodyPr>
          <a:lstStyle/>
          <a:p>
            <a:pPr algn="ctr"/>
            <a:r>
              <a:rPr lang="da-DK" dirty="0" smtClean="0">
                <a:solidFill>
                  <a:schemeClr val="tx1"/>
                </a:solidFill>
                <a:latin typeface="Georgia" panose="02040502050405020303" pitchFamily="18" charset="0"/>
              </a:rPr>
              <a:t>NÆRVÆR</a:t>
            </a:r>
            <a:br>
              <a:rPr lang="da-DK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da-DK" sz="2200" dirty="0">
                <a:solidFill>
                  <a:schemeClr val="tx1"/>
                </a:solidFill>
                <a:latin typeface="Georgia" panose="02040502050405020303" pitchFamily="18" charset="0"/>
              </a:rPr>
              <a:t>Hvad betyder det på mellemtrinnet?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751012" y="2603158"/>
            <a:ext cx="8689976" cy="3212756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endParaRPr lang="da-DK" sz="1400" cap="none" dirty="0" smtClean="0">
              <a:solidFill>
                <a:schemeClr val="bg1"/>
              </a:solidFill>
              <a:latin typeface="Georgia" panose="02040502050405020303" pitchFamily="18" charset="0"/>
              <a:cs typeface="Aharoni" panose="02010803020104030203" pitchFamily="2" charset="-79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cap="none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Lærerne giver sig tid til at se det enkelte barn og tage sig af det.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Lærerne prioriterer tid til nærvær  ved at lytte til, hvad det enkelte barn er optaget af (oplevelser, interesser, hobbyer)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cap="none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Lærerne tør vise, hvem de er, at de også er mennesker.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Vi lærer eleverne, at de skal give sig tid til at lytte til de andre i klassen.</a:t>
            </a:r>
            <a:endParaRPr lang="da-DK" sz="1400" cap="none" dirty="0">
              <a:solidFill>
                <a:schemeClr val="bg1"/>
              </a:solidFill>
              <a:latin typeface="Georgia" panose="02040502050405020303" pitchFamily="18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79063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51012" y="518985"/>
            <a:ext cx="8689976" cy="2018270"/>
          </a:xfrm>
          <a:solidFill>
            <a:srgbClr val="FFFF00"/>
          </a:solidFill>
        </p:spPr>
        <p:txBody>
          <a:bodyPr anchor="ctr">
            <a:normAutofit/>
          </a:bodyPr>
          <a:lstStyle/>
          <a:p>
            <a:pPr algn="ctr"/>
            <a:r>
              <a:rPr lang="da-DK" dirty="0" smtClean="0">
                <a:solidFill>
                  <a:schemeClr val="tx1"/>
                </a:solidFill>
                <a:latin typeface="Georgia" panose="02040502050405020303" pitchFamily="18" charset="0"/>
              </a:rPr>
              <a:t>RESPEKT</a:t>
            </a:r>
            <a:br>
              <a:rPr lang="da-DK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da-DK" sz="2200" dirty="0">
                <a:solidFill>
                  <a:schemeClr val="tx1"/>
                </a:solidFill>
                <a:latin typeface="Georgia" panose="02040502050405020303" pitchFamily="18" charset="0"/>
              </a:rPr>
              <a:t>Hvad betyder det på mellemtrinnet?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751012" y="2603158"/>
            <a:ext cx="8689976" cy="3212756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endParaRPr lang="da-DK" sz="1400" cap="none" dirty="0" smtClean="0">
              <a:solidFill>
                <a:schemeClr val="bg1"/>
              </a:solidFill>
              <a:latin typeface="Georgia" panose="02040502050405020303" pitchFamily="18" charset="0"/>
              <a:cs typeface="Aharoni" panose="02010803020104030203" pitchFamily="2" charset="-79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Vi skal behandle andre, som vi gerne selv vil behandles.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cap="none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Vi taler pænt til og om hinanden.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Vi respekterer skolens personale og elever i deres forskellige funktioner på skolen, fx. stiller man skoene op på hylden og stoler op.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Man taler positivt om skolen, skolens personale og andre forældre.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Kommunikationen mellem skole og hjem foregår i en ordentlig tone – man tæller til 10 inden man farer i blækhuset, der er altid to sider af samme sag.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da-DK" sz="1400" cap="none" dirty="0">
              <a:solidFill>
                <a:schemeClr val="bg1"/>
              </a:solidFill>
              <a:latin typeface="Georgia" panose="02040502050405020303" pitchFamily="18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706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51012" y="518985"/>
            <a:ext cx="8689976" cy="2018270"/>
          </a:xfrm>
          <a:solidFill>
            <a:srgbClr val="FFFF00"/>
          </a:solidFill>
        </p:spPr>
        <p:txBody>
          <a:bodyPr anchor="ctr">
            <a:normAutofit/>
          </a:bodyPr>
          <a:lstStyle/>
          <a:p>
            <a:pPr algn="ctr"/>
            <a:r>
              <a:rPr lang="da-DK" dirty="0" smtClean="0">
                <a:solidFill>
                  <a:schemeClr val="tx1"/>
                </a:solidFill>
                <a:latin typeface="Georgia" panose="02040502050405020303" pitchFamily="18" charset="0"/>
              </a:rPr>
              <a:t>TILLID</a:t>
            </a:r>
            <a:br>
              <a:rPr lang="da-DK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da-DK" sz="2200" dirty="0">
                <a:solidFill>
                  <a:schemeClr val="tx1"/>
                </a:solidFill>
                <a:latin typeface="Georgia" panose="02040502050405020303" pitchFamily="18" charset="0"/>
              </a:rPr>
              <a:t>Hvad betyder det på mellemtrinnet?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751012" y="2603158"/>
            <a:ext cx="8689976" cy="3212756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endParaRPr lang="da-DK" sz="1400" cap="none" dirty="0" smtClean="0">
              <a:solidFill>
                <a:schemeClr val="bg1"/>
              </a:solidFill>
              <a:latin typeface="Georgia" panose="02040502050405020303" pitchFamily="18" charset="0"/>
              <a:cs typeface="Aharoni" panose="02010803020104030203" pitchFamily="2" charset="-79"/>
            </a:endParaRPr>
          </a:p>
          <a:p>
            <a:pPr algn="l"/>
            <a:endParaRPr lang="da-DK" sz="1400" cap="none" dirty="0" smtClean="0">
              <a:solidFill>
                <a:schemeClr val="bg1"/>
              </a:solidFill>
              <a:latin typeface="Georgia" panose="02040502050405020303" pitchFamily="18" charset="0"/>
              <a:cs typeface="Aharoni" panose="02010803020104030203" pitchFamily="2" charset="-79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Forældre har tillid til, at lærerne er kompetente og professionelle.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cap="none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Gensidig tillid til, at vi alle ønsker det bedste for børnene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Lærerne har tillid til, at forældre har tilvalgt Solhverv, fordi det er det bedste for barnets udvikling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da-DK" sz="1400" dirty="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Lærerne har tillid til, at eleverne gør </a:t>
            </a:r>
            <a:r>
              <a:rPr lang="da-DK" sz="1400" smtClean="0">
                <a:solidFill>
                  <a:schemeClr val="bg1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deres bedste</a:t>
            </a:r>
            <a:endParaRPr lang="da-DK" sz="1400" cap="none">
              <a:solidFill>
                <a:schemeClr val="bg1"/>
              </a:solidFill>
              <a:latin typeface="Georgia" panose="02040502050405020303" pitchFamily="18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3355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367</TotalTime>
  <Words>477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4" baseType="lpstr">
      <vt:lpstr>Aharoni</vt:lpstr>
      <vt:lpstr>Arial</vt:lpstr>
      <vt:lpstr>Georgia</vt:lpstr>
      <vt:lpstr>Trebuchet MS</vt:lpstr>
      <vt:lpstr>Wingdings</vt:lpstr>
      <vt:lpstr>Wingdings 3</vt:lpstr>
      <vt:lpstr>Facet</vt:lpstr>
      <vt:lpstr>FORÆLDREMØDE  MELLEMTRIN 4. -  6. KL</vt:lpstr>
      <vt:lpstr>ANSVAR Hvad betyder det på mellemtrinnet?</vt:lpstr>
      <vt:lpstr>FAGLIGHED Hvad betyder det på mellemtrinnet?</vt:lpstr>
      <vt:lpstr>FÆLLESSKAB Hvad betyder det på mellemtrinnet?</vt:lpstr>
      <vt:lpstr>NÆRVÆR Hvad betyder det på mellemtrinnet?</vt:lpstr>
      <vt:lpstr>RESPEKT Hvad betyder det på mellemtrinnet?</vt:lpstr>
      <vt:lpstr>TILLID Hvad betyder det på mellemtrinnet?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Hvordan fortolker vi ansvar på  solhverv</dc:title>
  <dc:creator>Egon Damsgaard Thomsen</dc:creator>
  <cp:lastModifiedBy>Egon Damsgaard Thomsen</cp:lastModifiedBy>
  <cp:revision>21</cp:revision>
  <dcterms:created xsi:type="dcterms:W3CDTF">2019-09-03T11:56:00Z</dcterms:created>
  <dcterms:modified xsi:type="dcterms:W3CDTF">2019-10-23T08:59:28Z</dcterms:modified>
</cp:coreProperties>
</file>