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7" r:id="rId3"/>
    <p:sldId id="258" r:id="rId4"/>
    <p:sldId id="265" r:id="rId5"/>
    <p:sldId id="259" r:id="rId6"/>
    <p:sldId id="266" r:id="rId7"/>
    <p:sldId id="260" r:id="rId8"/>
    <p:sldId id="267" r:id="rId9"/>
    <p:sldId id="261" r:id="rId10"/>
    <p:sldId id="268" r:id="rId11"/>
    <p:sldId id="262" r:id="rId12"/>
    <p:sldId id="269" r:id="rId13"/>
    <p:sldId id="263" r:id="rId14"/>
    <p:sldId id="270" r:id="rId15"/>
    <p:sldId id="26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6D60E2-ED14-43CD-43A8-E7794C3DDBBB}" v="113" dt="2019-09-12T18:57:38.026"/>
    <p1510:client id="{9DFF82FD-31C6-8C1A-AF00-F2B0F5918771}" v="2" dt="2019-09-10T12:41:33.236"/>
    <p1510:client id="{E082021F-4C7C-6F41-AA2F-F7FF8D32B018}" v="376" dt="2019-09-08T15:24:17.6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6" d="100"/>
          <a:sy n="116" d="100"/>
        </p:scale>
        <p:origin x="10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3352277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517459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22941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3383476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6461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2205783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C6B4A9-1611-4792-9094-5F34BCA07E0B}" type="datetimeFigureOut">
              <a:rPr lang="en-US" dirty="0"/>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extLst>
      <p:ext uri="{BB962C8B-B14F-4D97-AF65-F5344CB8AC3E}">
        <p14:creationId xmlns:p14="http://schemas.microsoft.com/office/powerpoint/2010/main" val="1274067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1485639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3194226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2286773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B712588-04B1-427B-82EE-E8DB90309F08}" type="datetimeFigureOut">
              <a:rPr lang="en-US" dirty="0"/>
              <a:t>10/24/2019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extLst>
      <p:ext uri="{BB962C8B-B14F-4D97-AF65-F5344CB8AC3E}">
        <p14:creationId xmlns:p14="http://schemas.microsoft.com/office/powerpoint/2010/main" val="3547363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2605703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3224513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1455474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extLst>
      <p:ext uri="{BB962C8B-B14F-4D97-AF65-F5344CB8AC3E}">
        <p14:creationId xmlns:p14="http://schemas.microsoft.com/office/powerpoint/2010/main" val="1861890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2398389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10/24/2019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extLst>
      <p:ext uri="{BB962C8B-B14F-4D97-AF65-F5344CB8AC3E}">
        <p14:creationId xmlns:p14="http://schemas.microsoft.com/office/powerpoint/2010/main" val="1931915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280559" y="1286935"/>
            <a:ext cx="9638153" cy="1661962"/>
          </a:xfrm>
          <a:effectLst/>
        </p:spPr>
        <p:txBody>
          <a:bodyPr>
            <a:normAutofit/>
          </a:bodyPr>
          <a:lstStyle/>
          <a:p>
            <a:pPr algn="ctr"/>
            <a:r>
              <a:rPr lang="en-US" dirty="0" err="1">
                <a:solidFill>
                  <a:schemeClr val="tx1"/>
                </a:solidFill>
              </a:rPr>
              <a:t>Solhverv</a:t>
            </a:r>
            <a:r>
              <a:rPr lang="en-US" dirty="0">
                <a:solidFill>
                  <a:schemeClr val="tx1"/>
                </a:solidFill>
              </a:rPr>
              <a:t> </a:t>
            </a:r>
            <a:r>
              <a:rPr lang="en-US" dirty="0" err="1">
                <a:solidFill>
                  <a:schemeClr val="tx1"/>
                </a:solidFill>
              </a:rPr>
              <a:t>Privatskole</a:t>
            </a:r>
            <a:endParaRPr lang="en-US" dirty="0" err="1"/>
          </a:p>
        </p:txBody>
      </p:sp>
      <p:sp>
        <p:nvSpPr>
          <p:cNvPr id="3" name="Undertitel 2"/>
          <p:cNvSpPr>
            <a:spLocks noGrp="1"/>
          </p:cNvSpPr>
          <p:nvPr>
            <p:ph type="subTitle" idx="1"/>
          </p:nvPr>
        </p:nvSpPr>
        <p:spPr>
          <a:xfrm>
            <a:off x="1280559" y="4116179"/>
            <a:ext cx="9638153" cy="1599642"/>
          </a:xfrm>
          <a:effectLst/>
        </p:spPr>
        <p:txBody>
          <a:bodyPr>
            <a:normAutofit/>
          </a:bodyPr>
          <a:lstStyle/>
          <a:p>
            <a:pPr algn="ctr"/>
            <a:r>
              <a:rPr lang="en-US" dirty="0" err="1"/>
              <a:t>Forældremøde</a:t>
            </a:r>
            <a:r>
              <a:rPr lang="en-US" dirty="0"/>
              <a:t> </a:t>
            </a:r>
            <a:r>
              <a:rPr lang="en-US" dirty="0" err="1"/>
              <a:t>onsdag</a:t>
            </a:r>
            <a:r>
              <a:rPr lang="en-US" dirty="0"/>
              <a:t> d. 11/9</a:t>
            </a:r>
          </a:p>
          <a:p>
            <a:pPr algn="ctr"/>
            <a:r>
              <a:rPr lang="en-US" dirty="0" err="1"/>
              <a:t>Udskolingen</a:t>
            </a:r>
          </a:p>
        </p:txBody>
      </p:sp>
    </p:spTree>
    <p:extLst>
      <p:ext uri="{BB962C8B-B14F-4D97-AF65-F5344CB8AC3E}">
        <p14:creationId xmlns:p14="http://schemas.microsoft.com/office/powerpoint/2010/main" val="3424942676"/>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295C6F5-A2C4-402A-AD48-525D26A3D734}"/>
              </a:ext>
            </a:extLst>
          </p:cNvPr>
          <p:cNvSpPr>
            <a:spLocks noGrp="1"/>
          </p:cNvSpPr>
          <p:nvPr>
            <p:ph type="title"/>
          </p:nvPr>
        </p:nvSpPr>
        <p:spPr/>
        <p:txBody>
          <a:bodyPr/>
          <a:lstStyle/>
          <a:p>
            <a:r>
              <a:rPr lang="da-DK" sz="4400" b="1" dirty="0">
                <a:solidFill>
                  <a:schemeClr val="tx1"/>
                </a:solidFill>
              </a:rPr>
              <a:t>Nærvær</a:t>
            </a:r>
            <a:endParaRPr lang="da-DK" dirty="0"/>
          </a:p>
        </p:txBody>
      </p:sp>
      <p:sp>
        <p:nvSpPr>
          <p:cNvPr id="3" name="Pladsholder til indhold 2">
            <a:extLst>
              <a:ext uri="{FF2B5EF4-FFF2-40B4-BE49-F238E27FC236}">
                <a16:creationId xmlns:a16="http://schemas.microsoft.com/office/drawing/2014/main" xmlns="" id="{0C4825FD-A84A-49A3-8822-A2CA340323FB}"/>
              </a:ext>
            </a:extLst>
          </p:cNvPr>
          <p:cNvSpPr>
            <a:spLocks noGrp="1"/>
          </p:cNvSpPr>
          <p:nvPr>
            <p:ph idx="1"/>
          </p:nvPr>
        </p:nvSpPr>
        <p:spPr/>
        <p:txBody>
          <a:bodyPr vert="horz" lIns="91440" tIns="45720" rIns="91440" bIns="45720" rtlCol="0" anchor="t">
            <a:normAutofit/>
          </a:bodyPr>
          <a:lstStyle/>
          <a:p>
            <a:r>
              <a:rPr lang="da-DK" dirty="0">
                <a:ea typeface="+mn-lt"/>
                <a:cs typeface="+mn-lt"/>
              </a:rPr>
              <a:t>Elev: være til stede ved fx at vælge at være social med de andre i stedet for på de sociale medier, og ikke sidde med musik i ørerne.</a:t>
            </a:r>
          </a:p>
          <a:p>
            <a:r>
              <a:rPr lang="da-DK" dirty="0">
                <a:ea typeface="+mn-lt"/>
                <a:cs typeface="+mn-lt"/>
              </a:rPr>
              <a:t>Forældre: At I ser jeres barn og er opmærksom på barnet ved fx at have tidspunkter på dagen, hvor I er skærmfri</a:t>
            </a:r>
          </a:p>
          <a:p>
            <a:r>
              <a:rPr lang="da-DK" dirty="0">
                <a:ea typeface="+mn-lt"/>
                <a:cs typeface="+mn-lt"/>
              </a:rPr>
              <a:t>Lærere: se eleven og vær opmærksom på om de trives, og de lave klassekvotienter gør det bedre mulighed for nærvær</a:t>
            </a:r>
          </a:p>
          <a:p>
            <a:endParaRPr lang="da-DK" dirty="0"/>
          </a:p>
        </p:txBody>
      </p:sp>
    </p:spTree>
    <p:extLst>
      <p:ext uri="{BB962C8B-B14F-4D97-AF65-F5344CB8AC3E}">
        <p14:creationId xmlns:p14="http://schemas.microsoft.com/office/powerpoint/2010/main" val="1848952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B99A307-5FEA-4EEE-BD7F-2E7213728AB6}"/>
              </a:ext>
            </a:extLst>
          </p:cNvPr>
          <p:cNvSpPr>
            <a:spLocks noGrp="1"/>
          </p:cNvSpPr>
          <p:nvPr>
            <p:ph type="title"/>
          </p:nvPr>
        </p:nvSpPr>
        <p:spPr>
          <a:xfrm>
            <a:off x="777976" y="1457864"/>
            <a:ext cx="8596668" cy="1320800"/>
          </a:xfrm>
        </p:spPr>
        <p:txBody>
          <a:bodyPr>
            <a:noAutofit/>
          </a:bodyPr>
          <a:lstStyle/>
          <a:p>
            <a:pPr algn="ctr"/>
            <a:r>
              <a:rPr lang="da-DK" sz="9600" dirty="0">
                <a:solidFill>
                  <a:schemeClr val="tx1"/>
                </a:solidFill>
              </a:rPr>
              <a:t>Respekt</a:t>
            </a:r>
          </a:p>
        </p:txBody>
      </p:sp>
    </p:spTree>
    <p:extLst>
      <p:ext uri="{BB962C8B-B14F-4D97-AF65-F5344CB8AC3E}">
        <p14:creationId xmlns:p14="http://schemas.microsoft.com/office/powerpoint/2010/main" val="78173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7909F57-4BCC-4162-8142-DB06282BC052}"/>
              </a:ext>
            </a:extLst>
          </p:cNvPr>
          <p:cNvSpPr>
            <a:spLocks noGrp="1"/>
          </p:cNvSpPr>
          <p:nvPr>
            <p:ph type="title"/>
          </p:nvPr>
        </p:nvSpPr>
        <p:spPr/>
        <p:txBody>
          <a:bodyPr/>
          <a:lstStyle/>
          <a:p>
            <a:r>
              <a:rPr lang="da-DK" sz="4400" b="1" dirty="0">
                <a:solidFill>
                  <a:schemeClr val="tx1"/>
                </a:solidFill>
              </a:rPr>
              <a:t>Respekt</a:t>
            </a:r>
            <a:endParaRPr lang="da-DK" dirty="0"/>
          </a:p>
        </p:txBody>
      </p:sp>
      <p:sp>
        <p:nvSpPr>
          <p:cNvPr id="3" name="Pladsholder til indhold 2">
            <a:extLst>
              <a:ext uri="{FF2B5EF4-FFF2-40B4-BE49-F238E27FC236}">
                <a16:creationId xmlns:a16="http://schemas.microsoft.com/office/drawing/2014/main" xmlns="" id="{E3EAFA4D-F705-49D7-9FD4-C85AB10B4F36}"/>
              </a:ext>
            </a:extLst>
          </p:cNvPr>
          <p:cNvSpPr>
            <a:spLocks noGrp="1"/>
          </p:cNvSpPr>
          <p:nvPr>
            <p:ph idx="1"/>
          </p:nvPr>
        </p:nvSpPr>
        <p:spPr/>
        <p:txBody>
          <a:bodyPr vert="horz" lIns="91440" tIns="45720" rIns="91440" bIns="45720" rtlCol="0" anchor="t">
            <a:normAutofit/>
          </a:bodyPr>
          <a:lstStyle/>
          <a:p>
            <a:r>
              <a:rPr lang="da-DK" dirty="0">
                <a:ea typeface="+mn-lt"/>
                <a:cs typeface="+mn-lt"/>
              </a:rPr>
              <a:t>Elev: respektere sig selv og sit eget ståsted fx ved at turde sige fra, men samtidig huske på, at de er en del af et fællesskab og kunne tilsidesætte egne behov fx ved både at være stille og lytte aktivt, så man er opmærksom, når andre taler. Derudover er det vigtigt, at eleverne accepterer lærernes forskelligheder og forskellige måder at undervise på.</a:t>
            </a:r>
          </a:p>
          <a:p>
            <a:r>
              <a:rPr lang="da-DK" dirty="0">
                <a:ea typeface="+mn-lt"/>
                <a:cs typeface="+mn-lt"/>
              </a:rPr>
              <a:t>Forældre: opbakning til skolen fx opgaver i undervisningen og arrangementer, og kommuniker på en positiv måde og direkte til den rette person fx faglærer. </a:t>
            </a:r>
          </a:p>
          <a:p>
            <a:r>
              <a:rPr lang="da-DK" dirty="0">
                <a:ea typeface="+mn-lt"/>
                <a:cs typeface="+mn-lt"/>
              </a:rPr>
              <a:t>Lærer: tage hensyn til eventuelle specielle forhold i det enkelte hjem, som påvirker eleven</a:t>
            </a:r>
          </a:p>
          <a:p>
            <a:endParaRPr lang="da-DK" dirty="0"/>
          </a:p>
        </p:txBody>
      </p:sp>
    </p:spTree>
    <p:extLst>
      <p:ext uri="{BB962C8B-B14F-4D97-AF65-F5344CB8AC3E}">
        <p14:creationId xmlns:p14="http://schemas.microsoft.com/office/powerpoint/2010/main" val="1855842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B99A307-5FEA-4EEE-BD7F-2E7213728AB6}"/>
              </a:ext>
            </a:extLst>
          </p:cNvPr>
          <p:cNvSpPr>
            <a:spLocks noGrp="1"/>
          </p:cNvSpPr>
          <p:nvPr>
            <p:ph type="title"/>
          </p:nvPr>
        </p:nvSpPr>
        <p:spPr>
          <a:xfrm>
            <a:off x="777976" y="1457864"/>
            <a:ext cx="8596668" cy="1320800"/>
          </a:xfrm>
        </p:spPr>
        <p:txBody>
          <a:bodyPr>
            <a:noAutofit/>
          </a:bodyPr>
          <a:lstStyle/>
          <a:p>
            <a:pPr algn="ctr"/>
            <a:r>
              <a:rPr lang="da-DK" sz="9600" dirty="0">
                <a:solidFill>
                  <a:schemeClr val="tx1"/>
                </a:solidFill>
              </a:rPr>
              <a:t>Tillid</a:t>
            </a:r>
          </a:p>
        </p:txBody>
      </p:sp>
    </p:spTree>
    <p:extLst>
      <p:ext uri="{BB962C8B-B14F-4D97-AF65-F5344CB8AC3E}">
        <p14:creationId xmlns:p14="http://schemas.microsoft.com/office/powerpoint/2010/main" val="1907692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A030F532-EC16-4783-A452-2D5EAB85465C}"/>
              </a:ext>
            </a:extLst>
          </p:cNvPr>
          <p:cNvSpPr>
            <a:spLocks noGrp="1"/>
          </p:cNvSpPr>
          <p:nvPr>
            <p:ph type="title"/>
          </p:nvPr>
        </p:nvSpPr>
        <p:spPr/>
        <p:txBody>
          <a:bodyPr/>
          <a:lstStyle/>
          <a:p>
            <a:r>
              <a:rPr lang="da-DK" sz="4400" b="1" dirty="0">
                <a:solidFill>
                  <a:schemeClr val="tx1"/>
                </a:solidFill>
              </a:rPr>
              <a:t>Tillid</a:t>
            </a:r>
            <a:endParaRPr lang="da-DK" dirty="0"/>
          </a:p>
        </p:txBody>
      </p:sp>
      <p:sp>
        <p:nvSpPr>
          <p:cNvPr id="3" name="Pladsholder til indhold 2">
            <a:extLst>
              <a:ext uri="{FF2B5EF4-FFF2-40B4-BE49-F238E27FC236}">
                <a16:creationId xmlns:a16="http://schemas.microsoft.com/office/drawing/2014/main" xmlns="" id="{4FBFC857-D638-45CF-B05B-9CBCDBEAED7A}"/>
              </a:ext>
            </a:extLst>
          </p:cNvPr>
          <p:cNvSpPr>
            <a:spLocks noGrp="1"/>
          </p:cNvSpPr>
          <p:nvPr>
            <p:ph idx="1"/>
          </p:nvPr>
        </p:nvSpPr>
        <p:spPr/>
        <p:txBody>
          <a:bodyPr vert="horz" lIns="91440" tIns="45720" rIns="91440" bIns="45720" rtlCol="0" anchor="t">
            <a:normAutofit/>
          </a:bodyPr>
          <a:lstStyle/>
          <a:p>
            <a:r>
              <a:rPr lang="da-DK" dirty="0">
                <a:ea typeface="+mn-lt"/>
                <a:cs typeface="+mn-lt"/>
              </a:rPr>
              <a:t>Elev: arbejde hen imod at skulle tro og stole på sig selv og have tiltro til at lærere og kammerater er gode samarbejdspartnere og vil dem det godt fx ved de regler og rammer skolen laver</a:t>
            </a:r>
          </a:p>
          <a:p>
            <a:r>
              <a:rPr lang="da-DK" dirty="0">
                <a:ea typeface="+mn-lt"/>
                <a:cs typeface="+mn-lt"/>
              </a:rPr>
              <a:t>Forældre: være åbne og ærlige overfor skolens personale omkring barnets trivsel fx informere om faglige udfordringer, sygdom i familien eller andet der påvirker barnets trivsel </a:t>
            </a:r>
          </a:p>
          <a:p>
            <a:r>
              <a:rPr lang="da-DK" dirty="0">
                <a:ea typeface="+mn-lt"/>
                <a:cs typeface="+mn-lt"/>
              </a:rPr>
              <a:t>Lærer: vi skal have tillid til at forældre og elever vil os det godt. Det skal til for at undervisningen bliver god. </a:t>
            </a:r>
          </a:p>
          <a:p>
            <a:endParaRPr lang="da-DK" dirty="0">
              <a:ea typeface="+mn-lt"/>
              <a:cs typeface="+mn-lt"/>
            </a:endParaRPr>
          </a:p>
          <a:p>
            <a:endParaRPr lang="da-DK" dirty="0"/>
          </a:p>
        </p:txBody>
      </p:sp>
    </p:spTree>
    <p:extLst>
      <p:ext uri="{BB962C8B-B14F-4D97-AF65-F5344CB8AC3E}">
        <p14:creationId xmlns:p14="http://schemas.microsoft.com/office/powerpoint/2010/main" val="3168349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96F96C1B-5D65-47C6-9E59-53D1B9C30094}"/>
              </a:ext>
            </a:extLst>
          </p:cNvPr>
          <p:cNvSpPr>
            <a:spLocks noGrp="1"/>
          </p:cNvSpPr>
          <p:nvPr>
            <p:ph type="title"/>
          </p:nvPr>
        </p:nvSpPr>
        <p:spPr/>
        <p:txBody>
          <a:bodyPr>
            <a:normAutofit/>
          </a:bodyPr>
          <a:lstStyle/>
          <a:p>
            <a:r>
              <a:rPr lang="da-DK" sz="4000" b="1" dirty="0">
                <a:solidFill>
                  <a:schemeClr val="tx1"/>
                </a:solidFill>
              </a:rPr>
              <a:t>Værdierne på Solhverv Privatskole</a:t>
            </a:r>
          </a:p>
        </p:txBody>
      </p:sp>
      <p:sp>
        <p:nvSpPr>
          <p:cNvPr id="3" name="Pladsholder til indhold 2">
            <a:extLst>
              <a:ext uri="{FF2B5EF4-FFF2-40B4-BE49-F238E27FC236}">
                <a16:creationId xmlns:a16="http://schemas.microsoft.com/office/drawing/2014/main" xmlns="" id="{43DED259-C1F7-4DEC-A802-1056C90BD291}"/>
              </a:ext>
            </a:extLst>
          </p:cNvPr>
          <p:cNvSpPr>
            <a:spLocks noGrp="1"/>
          </p:cNvSpPr>
          <p:nvPr>
            <p:ph idx="1"/>
          </p:nvPr>
        </p:nvSpPr>
        <p:spPr/>
        <p:txBody>
          <a:bodyPr vert="horz" lIns="91440" tIns="45720" rIns="91440" bIns="45720" rtlCol="0" anchor="t">
            <a:normAutofit/>
          </a:bodyPr>
          <a:lstStyle/>
          <a:p>
            <a:r>
              <a:rPr lang="da-DK" sz="3200" b="1" dirty="0"/>
              <a:t>Ansvar</a:t>
            </a:r>
          </a:p>
          <a:p>
            <a:r>
              <a:rPr lang="da-DK" sz="3200" b="1" dirty="0"/>
              <a:t>Faglighed</a:t>
            </a:r>
          </a:p>
          <a:p>
            <a:r>
              <a:rPr lang="da-DK" sz="3200" b="1" dirty="0"/>
              <a:t>Fællesskab</a:t>
            </a:r>
          </a:p>
          <a:p>
            <a:r>
              <a:rPr lang="da-DK" sz="3200" b="1" dirty="0"/>
              <a:t>Nærvær</a:t>
            </a:r>
          </a:p>
          <a:p>
            <a:r>
              <a:rPr lang="da-DK" sz="3200" b="1" dirty="0"/>
              <a:t>Respekt</a:t>
            </a:r>
          </a:p>
          <a:p>
            <a:r>
              <a:rPr lang="da-DK" sz="3200" b="1" dirty="0"/>
              <a:t>Tillid</a:t>
            </a:r>
          </a:p>
          <a:p>
            <a:endParaRPr lang="da-DK" dirty="0"/>
          </a:p>
        </p:txBody>
      </p:sp>
    </p:spTree>
    <p:extLst>
      <p:ext uri="{BB962C8B-B14F-4D97-AF65-F5344CB8AC3E}">
        <p14:creationId xmlns:p14="http://schemas.microsoft.com/office/powerpoint/2010/main" val="4194588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CCB34887-B4F7-483E-8F82-1581BAABAFC5}"/>
              </a:ext>
            </a:extLst>
          </p:cNvPr>
          <p:cNvSpPr>
            <a:spLocks noGrp="1"/>
          </p:cNvSpPr>
          <p:nvPr>
            <p:ph type="title"/>
          </p:nvPr>
        </p:nvSpPr>
        <p:spPr>
          <a:xfrm>
            <a:off x="677334" y="627962"/>
            <a:ext cx="8596668" cy="1320800"/>
          </a:xfrm>
        </p:spPr>
        <p:txBody>
          <a:bodyPr>
            <a:normAutofit/>
          </a:bodyPr>
          <a:lstStyle/>
          <a:p>
            <a:pPr algn="ctr"/>
            <a:r>
              <a:rPr lang="da-DK" sz="4000" b="1" dirty="0">
                <a:solidFill>
                  <a:schemeClr val="tx1"/>
                </a:solidFill>
              </a:rPr>
              <a:t>Præsentation af skolens værdier</a:t>
            </a:r>
            <a:endParaRPr lang="da-DK" sz="4000" dirty="0">
              <a:solidFill>
                <a:schemeClr val="tx1"/>
              </a:solidFill>
            </a:endParaRPr>
          </a:p>
        </p:txBody>
      </p:sp>
      <p:sp>
        <p:nvSpPr>
          <p:cNvPr id="3" name="Pladsholder til indhold 2">
            <a:extLst>
              <a:ext uri="{FF2B5EF4-FFF2-40B4-BE49-F238E27FC236}">
                <a16:creationId xmlns:a16="http://schemas.microsoft.com/office/drawing/2014/main" xmlns="" id="{3DAC157E-149A-4CB1-B5AF-B5A7B888383F}"/>
              </a:ext>
            </a:extLst>
          </p:cNvPr>
          <p:cNvSpPr>
            <a:spLocks noGrp="1"/>
          </p:cNvSpPr>
          <p:nvPr>
            <p:ph idx="1"/>
          </p:nvPr>
        </p:nvSpPr>
        <p:spPr/>
        <p:txBody>
          <a:bodyPr vert="horz" lIns="91440" tIns="45720" rIns="91440" bIns="45720" rtlCol="0" anchor="t">
            <a:normAutofit/>
          </a:bodyPr>
          <a:lstStyle/>
          <a:p>
            <a:r>
              <a:rPr lang="da-DK" sz="2800" dirty="0"/>
              <a:t>Velkomst ved Peter Hansen</a:t>
            </a:r>
          </a:p>
          <a:p>
            <a:r>
              <a:rPr lang="da-DK" sz="2800" dirty="0"/>
              <a:t>Program for fællesmødet</a:t>
            </a:r>
          </a:p>
        </p:txBody>
      </p:sp>
    </p:spTree>
    <p:extLst>
      <p:ext uri="{BB962C8B-B14F-4D97-AF65-F5344CB8AC3E}">
        <p14:creationId xmlns:p14="http://schemas.microsoft.com/office/powerpoint/2010/main" val="406104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B99A307-5FEA-4EEE-BD7F-2E7213728AB6}"/>
              </a:ext>
            </a:extLst>
          </p:cNvPr>
          <p:cNvSpPr>
            <a:spLocks noGrp="1"/>
          </p:cNvSpPr>
          <p:nvPr>
            <p:ph type="title"/>
          </p:nvPr>
        </p:nvSpPr>
        <p:spPr>
          <a:xfrm>
            <a:off x="777976" y="1457864"/>
            <a:ext cx="8596668" cy="1320800"/>
          </a:xfrm>
        </p:spPr>
        <p:txBody>
          <a:bodyPr>
            <a:noAutofit/>
          </a:bodyPr>
          <a:lstStyle/>
          <a:p>
            <a:pPr algn="ctr"/>
            <a:r>
              <a:rPr lang="da-DK" sz="9600" dirty="0">
                <a:solidFill>
                  <a:schemeClr val="tx1"/>
                </a:solidFill>
              </a:rPr>
              <a:t>Ansvar</a:t>
            </a:r>
            <a:endParaRPr lang="da-DK" sz="9600">
              <a:solidFill>
                <a:schemeClr val="tx1"/>
              </a:solidFill>
            </a:endParaRPr>
          </a:p>
        </p:txBody>
      </p:sp>
    </p:spTree>
    <p:extLst>
      <p:ext uri="{BB962C8B-B14F-4D97-AF65-F5344CB8AC3E}">
        <p14:creationId xmlns:p14="http://schemas.microsoft.com/office/powerpoint/2010/main" val="156569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B64C36C-217B-4B0D-A524-B1CC0218992A}"/>
              </a:ext>
            </a:extLst>
          </p:cNvPr>
          <p:cNvSpPr>
            <a:spLocks noGrp="1"/>
          </p:cNvSpPr>
          <p:nvPr>
            <p:ph type="title"/>
          </p:nvPr>
        </p:nvSpPr>
        <p:spPr/>
        <p:txBody>
          <a:bodyPr>
            <a:normAutofit/>
          </a:bodyPr>
          <a:lstStyle/>
          <a:p>
            <a:r>
              <a:rPr lang="da-DK" sz="4400" b="1" dirty="0">
                <a:solidFill>
                  <a:schemeClr val="tx1"/>
                </a:solidFill>
              </a:rPr>
              <a:t>Ansvar</a:t>
            </a:r>
          </a:p>
        </p:txBody>
      </p:sp>
      <p:sp>
        <p:nvSpPr>
          <p:cNvPr id="3" name="Pladsholder til indhold 2">
            <a:extLst>
              <a:ext uri="{FF2B5EF4-FFF2-40B4-BE49-F238E27FC236}">
                <a16:creationId xmlns:a16="http://schemas.microsoft.com/office/drawing/2014/main" xmlns="" id="{3A2C99A5-E32B-4A3F-90AA-B1DBEBED5A4C}"/>
              </a:ext>
            </a:extLst>
          </p:cNvPr>
          <p:cNvSpPr>
            <a:spLocks noGrp="1"/>
          </p:cNvSpPr>
          <p:nvPr>
            <p:ph idx="1"/>
          </p:nvPr>
        </p:nvSpPr>
        <p:spPr>
          <a:xfrm>
            <a:off x="677334" y="1369835"/>
            <a:ext cx="8596668" cy="5131601"/>
          </a:xfrm>
        </p:spPr>
        <p:txBody>
          <a:bodyPr vert="horz" lIns="91440" tIns="45720" rIns="91440" bIns="45720" rtlCol="0" anchor="t">
            <a:normAutofit/>
          </a:bodyPr>
          <a:lstStyle/>
          <a:p>
            <a:r>
              <a:rPr lang="da-DK" dirty="0">
                <a:ea typeface="+mn-lt"/>
                <a:cs typeface="+mn-lt"/>
              </a:rPr>
              <a:t>Elev: Eleverne har ansvaret for at følge op på lektier, når de har været fraværende i undervisningen.</a:t>
            </a:r>
          </a:p>
          <a:p>
            <a:r>
              <a:rPr lang="da-DK" dirty="0">
                <a:ea typeface="+mn-lt"/>
                <a:cs typeface="+mn-lt"/>
              </a:rPr>
              <a:t>(Syg to dage ringer til kammerat og bliver opdateret og har lavet lektier)</a:t>
            </a:r>
          </a:p>
          <a:p>
            <a:endParaRPr lang="da-DK" dirty="0">
              <a:ea typeface="+mn-lt"/>
              <a:cs typeface="+mn-lt"/>
            </a:endParaRPr>
          </a:p>
          <a:p>
            <a:r>
              <a:rPr lang="da-DK" dirty="0">
                <a:ea typeface="+mn-lt"/>
                <a:cs typeface="+mn-lt"/>
              </a:rPr>
              <a:t>Forældre: Forældrene har ansvaret for, at eleverne passer deres skolegang og hjælper dem med søvn, mad, lektie, planlægning, idrætstøj og strøm på computeren mm. Med andre ord forældrene skal sørge for at eleverne er klar til at lære.</a:t>
            </a:r>
          </a:p>
          <a:p>
            <a:r>
              <a:rPr lang="da-DK" dirty="0">
                <a:ea typeface="+mn-lt"/>
                <a:cs typeface="+mn-lt"/>
              </a:rPr>
              <a:t>(Undervisningsparat - søvn, mad, lektier, rigtige ting med fx pc, oplader, idrætstøj)</a:t>
            </a:r>
          </a:p>
          <a:p>
            <a:endParaRPr lang="da-DK" dirty="0">
              <a:ea typeface="+mn-lt"/>
              <a:cs typeface="+mn-lt"/>
            </a:endParaRPr>
          </a:p>
          <a:p>
            <a:r>
              <a:rPr lang="da-DK" dirty="0">
                <a:ea typeface="+mn-lt"/>
                <a:cs typeface="+mn-lt"/>
              </a:rPr>
              <a:t>Lærere: Lærerne har ansvaret for at planlægge, gennemføre og evaluere en forsvarlig og udviklende undervisning, der lever op til folkeskolens fælles mål.</a:t>
            </a:r>
          </a:p>
          <a:p>
            <a:r>
              <a:rPr lang="da-DK" dirty="0">
                <a:ea typeface="+mn-lt"/>
                <a:cs typeface="+mn-lt"/>
              </a:rPr>
              <a:t>(fagligt opdateret og har tæt kontakt med forældre om fx trivsel)</a:t>
            </a:r>
          </a:p>
          <a:p>
            <a:endParaRPr lang="da-DK" dirty="0">
              <a:ea typeface="+mn-lt"/>
              <a:cs typeface="+mn-lt"/>
            </a:endParaRPr>
          </a:p>
          <a:p>
            <a:endParaRPr lang="da-DK" dirty="0"/>
          </a:p>
        </p:txBody>
      </p:sp>
    </p:spTree>
    <p:extLst>
      <p:ext uri="{BB962C8B-B14F-4D97-AF65-F5344CB8AC3E}">
        <p14:creationId xmlns:p14="http://schemas.microsoft.com/office/powerpoint/2010/main" val="334916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B99A307-5FEA-4EEE-BD7F-2E7213728AB6}"/>
              </a:ext>
            </a:extLst>
          </p:cNvPr>
          <p:cNvSpPr>
            <a:spLocks noGrp="1"/>
          </p:cNvSpPr>
          <p:nvPr>
            <p:ph type="title"/>
          </p:nvPr>
        </p:nvSpPr>
        <p:spPr>
          <a:xfrm>
            <a:off x="777976" y="1457864"/>
            <a:ext cx="8596668" cy="1320800"/>
          </a:xfrm>
        </p:spPr>
        <p:txBody>
          <a:bodyPr>
            <a:noAutofit/>
          </a:bodyPr>
          <a:lstStyle/>
          <a:p>
            <a:pPr algn="ctr"/>
            <a:r>
              <a:rPr lang="da-DK" sz="9600" dirty="0">
                <a:solidFill>
                  <a:schemeClr val="tx1"/>
                </a:solidFill>
              </a:rPr>
              <a:t>Faglighed</a:t>
            </a:r>
          </a:p>
        </p:txBody>
      </p:sp>
    </p:spTree>
    <p:extLst>
      <p:ext uri="{BB962C8B-B14F-4D97-AF65-F5344CB8AC3E}">
        <p14:creationId xmlns:p14="http://schemas.microsoft.com/office/powerpoint/2010/main" val="58417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8D952715-602C-4323-A57A-F76A3216D89A}"/>
              </a:ext>
            </a:extLst>
          </p:cNvPr>
          <p:cNvSpPr>
            <a:spLocks noGrp="1"/>
          </p:cNvSpPr>
          <p:nvPr>
            <p:ph type="title"/>
          </p:nvPr>
        </p:nvSpPr>
        <p:spPr/>
        <p:txBody>
          <a:bodyPr/>
          <a:lstStyle/>
          <a:p>
            <a:r>
              <a:rPr lang="da-DK" sz="4400" b="1" dirty="0">
                <a:solidFill>
                  <a:schemeClr val="tx1"/>
                </a:solidFill>
              </a:rPr>
              <a:t>Faglighed</a:t>
            </a:r>
            <a:endParaRPr lang="da-DK" dirty="0"/>
          </a:p>
        </p:txBody>
      </p:sp>
      <p:sp>
        <p:nvSpPr>
          <p:cNvPr id="3" name="Pladsholder til indhold 2">
            <a:extLst>
              <a:ext uri="{FF2B5EF4-FFF2-40B4-BE49-F238E27FC236}">
                <a16:creationId xmlns:a16="http://schemas.microsoft.com/office/drawing/2014/main" xmlns="" id="{56461287-7756-48E3-B921-B1CCB10D1EE6}"/>
              </a:ext>
            </a:extLst>
          </p:cNvPr>
          <p:cNvSpPr>
            <a:spLocks noGrp="1"/>
          </p:cNvSpPr>
          <p:nvPr>
            <p:ph idx="1"/>
          </p:nvPr>
        </p:nvSpPr>
        <p:spPr>
          <a:xfrm>
            <a:off x="677334" y="1499231"/>
            <a:ext cx="8596668" cy="4542131"/>
          </a:xfrm>
        </p:spPr>
        <p:txBody>
          <a:bodyPr vert="horz" lIns="91440" tIns="45720" rIns="91440" bIns="45720" rtlCol="0" anchor="t">
            <a:normAutofit/>
          </a:bodyPr>
          <a:lstStyle/>
          <a:p>
            <a:r>
              <a:rPr lang="da-DK" dirty="0">
                <a:ea typeface="+mn-lt"/>
                <a:cs typeface="+mn-lt"/>
              </a:rPr>
              <a:t>Elev: vise interesse for at fordybe sig og opnå en større viden indenfor alle fag</a:t>
            </a:r>
          </a:p>
          <a:p>
            <a:r>
              <a:rPr lang="da-DK" dirty="0">
                <a:ea typeface="+mn-lt"/>
                <a:cs typeface="+mn-lt"/>
              </a:rPr>
              <a:t>Forældre: opmuntre deres barn og bakke op om denne faglighed fx give ro og tid til fordybelse i hjemmet til at lave lektier og vise interesse for indholdet i undervisningen fx ved at bidrage til emner ved at tale om dem</a:t>
            </a:r>
          </a:p>
          <a:p>
            <a:r>
              <a:rPr lang="da-DK" dirty="0">
                <a:ea typeface="+mn-lt"/>
                <a:cs typeface="+mn-lt"/>
              </a:rPr>
              <a:t>Lærere: skabe passende ro i undervisningen og være engageret i de fag man underviser i og være velforberedte, opdateret på det nye, der sker i fagene og støtter og supplerer hinanden i teams</a:t>
            </a:r>
          </a:p>
          <a:p>
            <a:endParaRPr lang="da-DK" dirty="0"/>
          </a:p>
        </p:txBody>
      </p:sp>
    </p:spTree>
    <p:extLst>
      <p:ext uri="{BB962C8B-B14F-4D97-AF65-F5344CB8AC3E}">
        <p14:creationId xmlns:p14="http://schemas.microsoft.com/office/powerpoint/2010/main" val="487992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B99A307-5FEA-4EEE-BD7F-2E7213728AB6}"/>
              </a:ext>
            </a:extLst>
          </p:cNvPr>
          <p:cNvSpPr>
            <a:spLocks noGrp="1"/>
          </p:cNvSpPr>
          <p:nvPr>
            <p:ph type="title"/>
          </p:nvPr>
        </p:nvSpPr>
        <p:spPr>
          <a:xfrm>
            <a:off x="777976" y="1457864"/>
            <a:ext cx="8596668" cy="1320800"/>
          </a:xfrm>
        </p:spPr>
        <p:txBody>
          <a:bodyPr>
            <a:noAutofit/>
          </a:bodyPr>
          <a:lstStyle/>
          <a:p>
            <a:pPr algn="ctr"/>
            <a:r>
              <a:rPr lang="da-DK" sz="9600" dirty="0">
                <a:solidFill>
                  <a:schemeClr val="tx1"/>
                </a:solidFill>
              </a:rPr>
              <a:t>Fællesskab</a:t>
            </a:r>
          </a:p>
        </p:txBody>
      </p:sp>
    </p:spTree>
    <p:extLst>
      <p:ext uri="{BB962C8B-B14F-4D97-AF65-F5344CB8AC3E}">
        <p14:creationId xmlns:p14="http://schemas.microsoft.com/office/powerpoint/2010/main" val="4101752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A28F5BB0-4A47-410A-BB74-3CCA3A0003E7}"/>
              </a:ext>
            </a:extLst>
          </p:cNvPr>
          <p:cNvSpPr>
            <a:spLocks noGrp="1"/>
          </p:cNvSpPr>
          <p:nvPr>
            <p:ph type="title"/>
          </p:nvPr>
        </p:nvSpPr>
        <p:spPr/>
        <p:txBody>
          <a:bodyPr/>
          <a:lstStyle/>
          <a:p>
            <a:r>
              <a:rPr lang="da-DK" sz="4400" b="1" dirty="0">
                <a:solidFill>
                  <a:schemeClr val="tx1"/>
                </a:solidFill>
              </a:rPr>
              <a:t>Fællesskab</a:t>
            </a:r>
            <a:endParaRPr lang="da-DK" dirty="0"/>
          </a:p>
        </p:txBody>
      </p:sp>
      <p:sp>
        <p:nvSpPr>
          <p:cNvPr id="3" name="Pladsholder til indhold 2">
            <a:extLst>
              <a:ext uri="{FF2B5EF4-FFF2-40B4-BE49-F238E27FC236}">
                <a16:creationId xmlns:a16="http://schemas.microsoft.com/office/drawing/2014/main" xmlns="" id="{273202EF-9B6B-4811-829D-D69EAE264118}"/>
              </a:ext>
            </a:extLst>
          </p:cNvPr>
          <p:cNvSpPr>
            <a:spLocks noGrp="1"/>
          </p:cNvSpPr>
          <p:nvPr>
            <p:ph idx="1"/>
          </p:nvPr>
        </p:nvSpPr>
        <p:spPr>
          <a:xfrm>
            <a:off x="677334" y="1499231"/>
            <a:ext cx="8596668" cy="4642772"/>
          </a:xfrm>
        </p:spPr>
        <p:txBody>
          <a:bodyPr vert="horz" lIns="91440" tIns="45720" rIns="91440" bIns="45720" rtlCol="0" anchor="t">
            <a:normAutofit/>
          </a:bodyPr>
          <a:lstStyle/>
          <a:p>
            <a:r>
              <a:rPr lang="da-DK" dirty="0">
                <a:ea typeface="+mn-lt"/>
                <a:cs typeface="+mn-lt"/>
              </a:rPr>
              <a:t>Fællesskab er ikke kun noget man får, men også noget man giver, fx ved at forpligtige sig til at alle føler sig godt tilpas i klassefællesskabet og det gælder både elever, forældre og lærere. Vi skal rumme hinanden og vores forskelligheder.</a:t>
            </a:r>
          </a:p>
          <a:p>
            <a:r>
              <a:rPr lang="da-DK" dirty="0">
                <a:ea typeface="+mn-lt"/>
                <a:cs typeface="+mn-lt"/>
              </a:rPr>
              <a:t>Elev: Åbne over for alle i klassen til fx gruppearbejde og pladser i klassen, og være villig til at støtte hinanden fagligt såvel som socialt</a:t>
            </a:r>
          </a:p>
          <a:p>
            <a:r>
              <a:rPr lang="da-DK" dirty="0">
                <a:ea typeface="+mn-lt"/>
                <a:cs typeface="+mn-lt"/>
              </a:rPr>
              <a:t>Forældre: hjælpe til at bidrage til fællesskabet ved fx at opmuntre til at alle inviteres til arrangementer og selv deltage i klassens fællesarrangementer fx forældremøde og forårskoncert</a:t>
            </a:r>
          </a:p>
          <a:p>
            <a:r>
              <a:rPr lang="da-DK" dirty="0">
                <a:ea typeface="+mn-lt"/>
                <a:cs typeface="+mn-lt"/>
              </a:rPr>
              <a:t>Lærere: vi giver dem fællesoplevelser via ture og lejrskoler og viser vej ift. at inkludere alle i fællesskabet. I det daglige skaber vi rammer for fællesskabet ved fx at lave siddepladser og forskellige gruppesammensætninger.</a:t>
            </a:r>
          </a:p>
          <a:p>
            <a:endParaRPr lang="da-DK" dirty="0"/>
          </a:p>
        </p:txBody>
      </p:sp>
    </p:spTree>
    <p:extLst>
      <p:ext uri="{BB962C8B-B14F-4D97-AF65-F5344CB8AC3E}">
        <p14:creationId xmlns:p14="http://schemas.microsoft.com/office/powerpoint/2010/main" val="1287106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B99A307-5FEA-4EEE-BD7F-2E7213728AB6}"/>
              </a:ext>
            </a:extLst>
          </p:cNvPr>
          <p:cNvSpPr>
            <a:spLocks noGrp="1"/>
          </p:cNvSpPr>
          <p:nvPr>
            <p:ph type="title"/>
          </p:nvPr>
        </p:nvSpPr>
        <p:spPr>
          <a:xfrm>
            <a:off x="777976" y="1457864"/>
            <a:ext cx="8596668" cy="1320800"/>
          </a:xfrm>
        </p:spPr>
        <p:txBody>
          <a:bodyPr>
            <a:noAutofit/>
          </a:bodyPr>
          <a:lstStyle/>
          <a:p>
            <a:pPr algn="ctr"/>
            <a:r>
              <a:rPr lang="da-DK" sz="9600" dirty="0">
                <a:solidFill>
                  <a:schemeClr val="tx1"/>
                </a:solidFill>
              </a:rPr>
              <a:t>Nærvær</a:t>
            </a:r>
          </a:p>
        </p:txBody>
      </p:sp>
    </p:spTree>
    <p:extLst>
      <p:ext uri="{BB962C8B-B14F-4D97-AF65-F5344CB8AC3E}">
        <p14:creationId xmlns:p14="http://schemas.microsoft.com/office/powerpoint/2010/main" val="31456661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0</TotalTime>
  <Words>194</Words>
  <Application>Microsoft Office PowerPoint</Application>
  <PresentationFormat>Widescreen</PresentationFormat>
  <Paragraphs>49</Paragraphs>
  <Slides>15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15</vt:i4>
      </vt:variant>
    </vt:vector>
  </HeadingPairs>
  <TitlesOfParts>
    <vt:vector size="19" baseType="lpstr">
      <vt:lpstr>Arial</vt:lpstr>
      <vt:lpstr>Trebuchet MS</vt:lpstr>
      <vt:lpstr>Wingdings 3</vt:lpstr>
      <vt:lpstr>Facet</vt:lpstr>
      <vt:lpstr>Solhverv Privatskole</vt:lpstr>
      <vt:lpstr>Præsentation af skolens værdier</vt:lpstr>
      <vt:lpstr>Ansvar</vt:lpstr>
      <vt:lpstr>Ansvar</vt:lpstr>
      <vt:lpstr>Faglighed</vt:lpstr>
      <vt:lpstr>Faglighed</vt:lpstr>
      <vt:lpstr>Fællesskab</vt:lpstr>
      <vt:lpstr>Fællesskab</vt:lpstr>
      <vt:lpstr>Nærvær</vt:lpstr>
      <vt:lpstr>Nærvær</vt:lpstr>
      <vt:lpstr>Respekt</vt:lpstr>
      <vt:lpstr>Respekt</vt:lpstr>
      <vt:lpstr>Tillid</vt:lpstr>
      <vt:lpstr>Tillid</vt:lpstr>
      <vt:lpstr>Værdierne på Solhverv Privatskole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Egon Damsgaard Thomsen</dc:creator>
  <cp:lastModifiedBy>Egon Damsgaard Thomsen</cp:lastModifiedBy>
  <cp:revision>160</cp:revision>
  <dcterms:created xsi:type="dcterms:W3CDTF">2012-08-10T12:37:40Z</dcterms:created>
  <dcterms:modified xsi:type="dcterms:W3CDTF">2019-10-24T08:35:11Z</dcterms:modified>
</cp:coreProperties>
</file>